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43" r:id="rId2"/>
    <p:sldId id="386" r:id="rId3"/>
    <p:sldId id="384" r:id="rId4"/>
    <p:sldId id="387" r:id="rId5"/>
    <p:sldId id="394" r:id="rId6"/>
    <p:sldId id="404" r:id="rId7"/>
    <p:sldId id="382" r:id="rId8"/>
    <p:sldId id="383" r:id="rId9"/>
    <p:sldId id="385" r:id="rId10"/>
    <p:sldId id="389" r:id="rId11"/>
    <p:sldId id="390" r:id="rId12"/>
    <p:sldId id="392" r:id="rId13"/>
    <p:sldId id="393" r:id="rId14"/>
    <p:sldId id="395" r:id="rId15"/>
    <p:sldId id="396" r:id="rId16"/>
    <p:sldId id="391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5" r:id="rId25"/>
    <p:sldId id="406" r:id="rId26"/>
    <p:sldId id="410" r:id="rId27"/>
    <p:sldId id="409" r:id="rId28"/>
    <p:sldId id="33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56CA1-9CA0-47D5-B437-E6AA7681B541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1D557-CE03-4CF6-8BFA-FDE90FB89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6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1D557-CE03-4CF6-8BFA-FDE90FB895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3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4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15ED-7086-4D98-8FB3-D5C446E09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6EF77-5501-4613-8B6F-A0D869205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8406D-38CE-4F5F-BEE3-1950DB9B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9D65-463F-4603-9F62-95EF4F0F70F8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03386-F961-4B86-96CF-A69284A8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A5240-E3EC-42CE-B5AB-448CB4AF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6279-7BAE-4FD9-8C33-556742A0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59B69-0836-4D8D-A2D4-DCA40EBC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0D5BC-3CBB-405F-A505-E5A8B47A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0041-E66D-4CE0-961A-C6CF8C9DA4F1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DE100-26BF-432A-8EDB-84CE338F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98F24-B94A-4E69-956F-A8FA22BB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E27BF-0586-4491-99E8-B54794249B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973840-2687-4AD7-B884-1205AF982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74791-3EE0-4AF1-B8B5-B871ACF7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60E9-415A-4E47-A4AE-6B4D5EDD181D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27744-97EA-4E65-9958-BA5296D6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CF215-35E6-43B7-90E7-3E8E0655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A42F-9417-4F31-8589-A5166A23E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6833F-38D0-4E34-AA36-76737C615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4EE03-9F0E-4B01-9B36-494ACA931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27C6-9A43-4707-8062-950CD77971F1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85A93-6256-4E0B-A673-2BEF620B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D47E7-F3B6-4464-8B7F-D3ED53A8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5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54F2-4468-4D89-A631-32F18761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FF1CF-0674-48DC-9F3C-A85446867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12330-B192-4243-BA37-2A30ED77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B59-57F8-4B60-812F-4C9874179BE3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67B4F-4C8A-4D1B-B287-6F12E2E7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B2EAA-E524-4496-A19B-EE02388F4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5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6B40-D844-4456-A8C0-15430666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056DD-B9F8-475B-9C4B-595850548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773BF-AAF2-4381-80E8-348A69E24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AD2E1-8DB7-44E2-BD79-C3178245E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99B3-ACAD-460C-8979-7F236144A3F5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A0B3C-A8D8-4468-90E7-6FE30317F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E5BA9-BF28-4C2A-AD66-4EF44E95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4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D7735-E716-4A18-BA4E-E1432884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757FA-FFE0-498B-8232-B424AFFAE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F16EE-1A09-4A6F-AECC-3726BE277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191E1-8128-4063-B3CB-94D965DD7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B72A7-49CF-4D8A-A8FF-63C17071F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490CD-E643-4EFF-9C9A-D5ABBD28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970C-7B03-4906-892A-655956332A26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D478ED-D9D3-420B-B3CD-51FA1E21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690203-2778-4FE5-91C2-746EB5A6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8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02CF-A185-44B9-A301-16EBFA4C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01C176-8095-4E7A-8288-FA140858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3F89-B63B-4730-BBF4-B7EF204307EE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EFD09-54FE-4D75-A620-73ACF2A35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D9C2D-AEC4-46F4-AA45-DB956D44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5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18549-CE7E-4231-81C3-DC9EAE29D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7F42-C633-4A6D-9B6A-32FCDB78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B570-4327-4BCB-BB7B-024FD20A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AD1C-DEB9-4C8A-B51A-1B86456E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E5E2F-F845-46A8-A657-37500EB90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E7615-5940-4AFA-B443-D74D2B7B0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2C9FF-2AAB-43EB-88A1-85B80367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0B75-4E58-4B0B-B0D4-973B1C3A3718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BE3A1-039C-495E-B443-72EA2E51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472B9-A64D-41F3-AD66-102387DC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F3F6-E1F6-4242-9447-4FCF9CA8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CC141-909C-4CAA-B820-87171226C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6315F-ED41-45B9-BCC2-2D498B3C5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C1B9-0D20-4111-BB87-2D3C9B6D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6283-C894-4C92-8097-663D7FA1E581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1F35C-7C46-4AAD-9F3B-F8EC20D5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11569-215F-45F0-9930-32BEDEE5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9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6C2CCD-A087-479A-ABCA-22F2238C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A7929-D6DD-43E3-B03D-612C1BEA2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4D78C-7448-4AB5-97EF-56CA222CA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FC94C-1F9E-47DF-B670-60415397B463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4C085-E584-4CD1-99E6-CE5E6C8F1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D362A-EB77-4114-AFFC-3C3A96CF6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7A15D-7750-4002-B71D-D4F15E5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6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fertec.de/en/3dmp-proces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vm.co.kr/e_process/e_forming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.com/additive/stories/new-manufacturing-milestone-30000-additive-fuel-nozzles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hyperlink" Target="https://manufactur3dmag.com/supercraft3d-delivers-3d-printed-titanium-implant-to-bengaluru-hospital-for-operating-on-a-teenage-girl/" TargetMode="External"/><Relationship Id="rId2" Type="http://schemas.openxmlformats.org/officeDocument/2006/relationships/hyperlink" Target="https://manufactur3dmag.com/the-15-minute-3d-printed-face-mask-that-went-viral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hyperlink" Target="https://www.3dnatives.com/reacteur-nucleaire-imprime-en-3d-25052020/" TargetMode="Externa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3dprintingindustry.com/2015/01/06/hershey-3d-systems-unveil-new-cutting-edge-chocolate-3d-printer-ces/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heguardian.com/technology/video/2014/apr/29/3d-printer-builds-houses-china-video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ndiamart.com/proddetail/cnc-milling-machine-14874331991.html" TargetMode="External"/><Relationship Id="rId4" Type="http://schemas.openxmlformats.org/officeDocument/2006/relationships/hyperlink" Target="https://www.sculpteo.com/en/3d-learning-hub/basics-of-3d-printing/the-history-of-3d-printin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184B6F-5654-452B-B013-103550C4B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3509963"/>
          </a:xfrm>
          <a:custGeom>
            <a:avLst/>
            <a:gdLst>
              <a:gd name="connsiteX0" fmla="*/ 0 w 9952383"/>
              <a:gd name="connsiteY0" fmla="*/ 0 h 2484748"/>
              <a:gd name="connsiteX1" fmla="*/ 8834511 w 9952383"/>
              <a:gd name="connsiteY1" fmla="*/ 0 h 2484748"/>
              <a:gd name="connsiteX2" fmla="*/ 8834511 w 9952383"/>
              <a:gd name="connsiteY2" fmla="*/ 1084939 h 2484748"/>
              <a:gd name="connsiteX3" fmla="*/ 9952383 w 9952383"/>
              <a:gd name="connsiteY3" fmla="*/ 1084939 h 2484748"/>
              <a:gd name="connsiteX4" fmla="*/ 9952383 w 9952383"/>
              <a:gd name="connsiteY4" fmla="*/ 2484748 h 2484748"/>
              <a:gd name="connsiteX5" fmla="*/ 0 w 9952383"/>
              <a:gd name="connsiteY5" fmla="*/ 2484748 h 248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52383" h="2484748">
                <a:moveTo>
                  <a:pt x="0" y="0"/>
                </a:moveTo>
                <a:lnTo>
                  <a:pt x="8834511" y="0"/>
                </a:lnTo>
                <a:lnTo>
                  <a:pt x="8834511" y="1084939"/>
                </a:lnTo>
                <a:lnTo>
                  <a:pt x="9952383" y="1084939"/>
                </a:lnTo>
                <a:lnTo>
                  <a:pt x="9952383" y="2484748"/>
                </a:lnTo>
                <a:lnTo>
                  <a:pt x="0" y="2484748"/>
                </a:lnTo>
                <a:close/>
              </a:path>
            </a:pathLst>
          </a:cu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Manufacturing Practice Lab</a:t>
            </a:r>
            <a:br>
              <a:rPr lang="en-US" dirty="0"/>
            </a:br>
            <a:endParaRPr lang="en-US" sz="6600" b="1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0C38F-B622-4F58-ACBC-3480A4FE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6ED5-48CE-48BC-8F8B-890A680AD9F8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718F3-C813-4A69-9763-0E97AB4F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Image result for amrita university coimbatore emblem">
            <a:extLst>
              <a:ext uri="{FF2B5EF4-FFF2-40B4-BE49-F238E27FC236}">
                <a16:creationId xmlns:a16="http://schemas.microsoft.com/office/drawing/2014/main" id="{27C033FA-6F3D-4929-AEDA-B3BF1C5AD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808" y="0"/>
            <a:ext cx="116619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0CB44C5-7955-46CA-BBE7-14D484851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1870"/>
            <a:ext cx="4379495" cy="2534479"/>
          </a:xfrm>
        </p:spPr>
        <p:txBody>
          <a:bodyPr>
            <a:normAutofit/>
          </a:bodyPr>
          <a:lstStyle/>
          <a:p>
            <a:pPr algn="l"/>
            <a:r>
              <a:rPr lang="en-US" sz="1800" b="1" u="sng" dirty="0"/>
              <a:t>Mallikarjuna B</a:t>
            </a:r>
          </a:p>
          <a:p>
            <a:pPr algn="l"/>
            <a:r>
              <a:rPr lang="en-US" sz="1800" b="1" dirty="0"/>
              <a:t>Assistant Professor</a:t>
            </a:r>
          </a:p>
          <a:p>
            <a:pPr algn="l"/>
            <a:r>
              <a:rPr lang="en-US" sz="1800" b="1" dirty="0"/>
              <a:t>Mechanical Engineering </a:t>
            </a:r>
          </a:p>
          <a:p>
            <a:pPr algn="l"/>
            <a:r>
              <a:rPr lang="en-US" sz="1800" b="1" dirty="0"/>
              <a:t>Coimbatore</a:t>
            </a:r>
          </a:p>
          <a:p>
            <a:pPr algn="l"/>
            <a:r>
              <a:rPr lang="pt-BR" sz="1800" b="1" dirty="0"/>
              <a:t>E-mail ID: </a:t>
            </a:r>
            <a:r>
              <a:rPr lang="pt-BR" sz="1800" b="1" i="1" dirty="0">
                <a:solidFill>
                  <a:srgbClr val="FF0000"/>
                </a:solidFill>
              </a:rPr>
              <a:t>b_mallikarjuna@cb.amrita.edu</a:t>
            </a:r>
          </a:p>
          <a:p>
            <a:pPr algn="l"/>
            <a:r>
              <a:rPr lang="pt-BR" sz="1800" b="1" dirty="0"/>
              <a:t>Mobile no: +91 8310405141</a:t>
            </a:r>
          </a:p>
          <a:p>
            <a:pPr algn="l"/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190301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Traditional Vs Additive Manufacturing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E185C-FC9F-4EA7-AA39-4A5A43694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9"/>
          <a:stretch/>
        </p:blipFill>
        <p:spPr>
          <a:xfrm>
            <a:off x="1588675" y="1073425"/>
            <a:ext cx="9041152" cy="52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7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/>
              <a:t>CNC Machining </a:t>
            </a:r>
            <a:r>
              <a:rPr lang="en-IN" sz="4000" b="1" dirty="0"/>
              <a:t>Vs Additive Manufacturing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F77CA-F44D-4164-B19C-37B6616D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102208"/>
            <a:ext cx="8334375" cy="4600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8760-4F63-4E1D-A13F-453E670F5E0B}"/>
              </a:ext>
            </a:extLst>
          </p:cNvPr>
          <p:cNvSpPr txBox="1"/>
          <p:nvPr/>
        </p:nvSpPr>
        <p:spPr>
          <a:xfrm>
            <a:off x="1908313" y="5745682"/>
            <a:ext cx="8083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rgbClr val="000000"/>
                </a:solidFill>
                <a:latin typeface="Garamond" panose="02020404030301010803" pitchFamily="18" charset="0"/>
              </a:rPr>
              <a:t>Features that represent problems using CNC machining (Credit: Additive manufacturing technologies by Ion Gibson)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1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Generic AM Process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93E2A3-285D-4FCA-B9AC-35DBBE774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8" y="1101602"/>
            <a:ext cx="6996113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54F92DF3-7103-4B29-9E5A-01C071322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998" y="6334125"/>
            <a:ext cx="73484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800" b="1" dirty="0"/>
              <a:t>(Source: Ian Gibson, David W Rosen, Brent Stucker., “Additive Manufacturing Technologies: Rapid Prototyping to Direct Digital Manufacturing”, Springer, 2010)</a:t>
            </a:r>
          </a:p>
        </p:txBody>
      </p:sp>
    </p:spTree>
    <p:extLst>
      <p:ext uri="{BB962C8B-B14F-4D97-AF65-F5344CB8AC3E}">
        <p14:creationId xmlns:p14="http://schemas.microsoft.com/office/powerpoint/2010/main" val="1170290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13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E37B0-C399-45CF-A457-5EC5469FAF42}"/>
              </a:ext>
            </a:extLst>
          </p:cNvPr>
          <p:cNvSpPr txBox="1"/>
          <p:nvPr/>
        </p:nvSpPr>
        <p:spPr>
          <a:xfrm>
            <a:off x="8465801" y="5147983"/>
            <a:ext cx="3726199" cy="954107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800" b="1" dirty="0"/>
              <a:t>GENERIC Process Steps of  Part  Building  in AM </a:t>
            </a:r>
            <a:endParaRPr lang="kn-IN" sz="2800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2080B6-083B-4E57-BC1B-301BF5AAA890}"/>
              </a:ext>
            </a:extLst>
          </p:cNvPr>
          <p:cNvGrpSpPr/>
          <p:nvPr/>
        </p:nvGrpSpPr>
        <p:grpSpPr>
          <a:xfrm>
            <a:off x="80537" y="156387"/>
            <a:ext cx="2205291" cy="3564001"/>
            <a:chOff x="80537" y="156387"/>
            <a:chExt cx="2205291" cy="35640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C2B571-4D0F-4ABE-AF7C-4932F09BFD84}"/>
                </a:ext>
              </a:extLst>
            </p:cNvPr>
            <p:cNvGrpSpPr/>
            <p:nvPr/>
          </p:nvGrpSpPr>
          <p:grpSpPr>
            <a:xfrm>
              <a:off x="80537" y="158769"/>
              <a:ext cx="2205291" cy="3561619"/>
              <a:chOff x="68708" y="371061"/>
              <a:chExt cx="2205291" cy="356161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C5A296-8F81-4ED4-B58A-7CE4DB9F8592}"/>
                  </a:ext>
                </a:extLst>
              </p:cNvPr>
              <p:cNvSpPr txBox="1"/>
              <p:nvPr/>
            </p:nvSpPr>
            <p:spPr>
              <a:xfrm>
                <a:off x="811361" y="3563348"/>
                <a:ext cx="644728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CAD </a:t>
                </a:r>
                <a:endParaRPr lang="kn-IN" b="1" dirty="0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3D3EA22-4ED5-46E5-99EF-17BE674A2B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469" t="4935" r="4751" b="3878"/>
              <a:stretch/>
            </p:blipFill>
            <p:spPr>
              <a:xfrm>
                <a:off x="68708" y="371061"/>
                <a:ext cx="2205291" cy="305221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FC98ED-B8E1-466A-BFB0-788204E5B407}"/>
                </a:ext>
              </a:extLst>
            </p:cNvPr>
            <p:cNvSpPr txBox="1"/>
            <p:nvPr/>
          </p:nvSpPr>
          <p:spPr>
            <a:xfrm>
              <a:off x="118921" y="156387"/>
              <a:ext cx="301686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84438F-2EF6-4D9A-868A-1999A3038464}"/>
              </a:ext>
            </a:extLst>
          </p:cNvPr>
          <p:cNvGrpSpPr/>
          <p:nvPr/>
        </p:nvGrpSpPr>
        <p:grpSpPr>
          <a:xfrm>
            <a:off x="2368528" y="98740"/>
            <a:ext cx="2864974" cy="3794184"/>
            <a:chOff x="2368528" y="98740"/>
            <a:chExt cx="2864974" cy="37941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5BD6828-601F-4F29-9C81-7FDC10CE9B96}"/>
                </a:ext>
              </a:extLst>
            </p:cNvPr>
            <p:cNvGrpSpPr/>
            <p:nvPr/>
          </p:nvGrpSpPr>
          <p:grpSpPr>
            <a:xfrm>
              <a:off x="2368528" y="98740"/>
              <a:ext cx="2864974" cy="3794184"/>
              <a:chOff x="2368528" y="98740"/>
              <a:chExt cx="2864974" cy="3794184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487E07B-EAAC-4794-9B98-9F8A76BB7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71" t="1933" r="12717"/>
              <a:stretch/>
            </p:blipFill>
            <p:spPr>
              <a:xfrm>
                <a:off x="2889547" y="98740"/>
                <a:ext cx="2343955" cy="3412901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D61062-369B-4004-B446-440CD137AC02}"/>
                  </a:ext>
                </a:extLst>
              </p:cNvPr>
              <p:cNvSpPr txBox="1"/>
              <p:nvPr/>
            </p:nvSpPr>
            <p:spPr>
              <a:xfrm>
                <a:off x="3206839" y="3523592"/>
                <a:ext cx="1944378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STL file conversion</a:t>
                </a:r>
                <a:endParaRPr lang="kn-IN" b="1" dirty="0"/>
              </a:p>
            </p:txBody>
          </p:sp>
          <p:sp>
            <p:nvSpPr>
              <p:cNvPr id="26" name="Right Arrow 54">
                <a:extLst>
                  <a:ext uri="{FF2B5EF4-FFF2-40B4-BE49-F238E27FC236}">
                    <a16:creationId xmlns:a16="http://schemas.microsoft.com/office/drawing/2014/main" id="{2989E6D3-AD7B-4D6F-A03D-1CAC241FA4AB}"/>
                  </a:ext>
                </a:extLst>
              </p:cNvPr>
              <p:cNvSpPr/>
              <p:nvPr/>
            </p:nvSpPr>
            <p:spPr>
              <a:xfrm>
                <a:off x="2368528" y="1562874"/>
                <a:ext cx="565154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n-IN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454D9F-C911-43A2-B240-B2E046B5774A}"/>
                </a:ext>
              </a:extLst>
            </p:cNvPr>
            <p:cNvSpPr txBox="1"/>
            <p:nvPr/>
          </p:nvSpPr>
          <p:spPr>
            <a:xfrm>
              <a:off x="2500262" y="165031"/>
              <a:ext cx="301686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437B29-46BB-4846-B66E-21300B70B51B}"/>
              </a:ext>
            </a:extLst>
          </p:cNvPr>
          <p:cNvGrpSpPr/>
          <p:nvPr/>
        </p:nvGrpSpPr>
        <p:grpSpPr>
          <a:xfrm>
            <a:off x="5422559" y="156388"/>
            <a:ext cx="2944902" cy="3759728"/>
            <a:chOff x="5422559" y="156388"/>
            <a:chExt cx="2944902" cy="375972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847401B-DCA5-4BC5-A017-AC8DE347538E}"/>
                </a:ext>
              </a:extLst>
            </p:cNvPr>
            <p:cNvGrpSpPr/>
            <p:nvPr/>
          </p:nvGrpSpPr>
          <p:grpSpPr>
            <a:xfrm>
              <a:off x="5422559" y="156388"/>
              <a:ext cx="2944902" cy="3759728"/>
              <a:chOff x="5422559" y="156388"/>
              <a:chExt cx="2944902" cy="375972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555C83-A928-4A43-9AA2-E6A5A3CAE0E3}"/>
                  </a:ext>
                </a:extLst>
              </p:cNvPr>
              <p:cNvPicPr/>
              <p:nvPr/>
            </p:nvPicPr>
            <p:blipFill rotWithShape="1">
              <a:blip r:embed="rId4"/>
              <a:srcRect l="49095" t="31790" r="21234" b="7475"/>
              <a:stretch/>
            </p:blipFill>
            <p:spPr bwMode="auto">
              <a:xfrm>
                <a:off x="6096097" y="156388"/>
                <a:ext cx="2271364" cy="33552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9A0C22-5134-4A29-9B26-23A4B3CC16EA}"/>
                  </a:ext>
                </a:extLst>
              </p:cNvPr>
              <p:cNvSpPr txBox="1"/>
              <p:nvPr/>
            </p:nvSpPr>
            <p:spPr>
              <a:xfrm>
                <a:off x="6842890" y="3546784"/>
                <a:ext cx="790601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Slicing</a:t>
                </a:r>
                <a:endParaRPr lang="kn-IN" b="1" dirty="0"/>
              </a:p>
            </p:txBody>
          </p:sp>
          <p:sp>
            <p:nvSpPr>
              <p:cNvPr id="32" name="Right Arrow 55">
                <a:extLst>
                  <a:ext uri="{FF2B5EF4-FFF2-40B4-BE49-F238E27FC236}">
                    <a16:creationId xmlns:a16="http://schemas.microsoft.com/office/drawing/2014/main" id="{A204A09E-C7E9-4525-B103-799D737F1DD0}"/>
                  </a:ext>
                </a:extLst>
              </p:cNvPr>
              <p:cNvSpPr/>
              <p:nvPr/>
            </p:nvSpPr>
            <p:spPr>
              <a:xfrm>
                <a:off x="5422559" y="1562874"/>
                <a:ext cx="663923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n-IN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2FF0A1C-8B00-4FDA-A8A8-A25022187D7F}"/>
                </a:ext>
              </a:extLst>
            </p:cNvPr>
            <p:cNvSpPr txBox="1"/>
            <p:nvPr/>
          </p:nvSpPr>
          <p:spPr>
            <a:xfrm>
              <a:off x="5640863" y="166251"/>
              <a:ext cx="301686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65B808-642C-4275-B02D-4186E5E30118}"/>
              </a:ext>
            </a:extLst>
          </p:cNvPr>
          <p:cNvGrpSpPr/>
          <p:nvPr/>
        </p:nvGrpSpPr>
        <p:grpSpPr>
          <a:xfrm>
            <a:off x="8680174" y="156387"/>
            <a:ext cx="3207742" cy="3776293"/>
            <a:chOff x="8680174" y="156387"/>
            <a:chExt cx="3207742" cy="377629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E19E428-B9C9-4A7E-95ED-B676902A70DB}"/>
                </a:ext>
              </a:extLst>
            </p:cNvPr>
            <p:cNvGrpSpPr/>
            <p:nvPr/>
          </p:nvGrpSpPr>
          <p:grpSpPr>
            <a:xfrm>
              <a:off x="8680174" y="156387"/>
              <a:ext cx="3207742" cy="3776293"/>
              <a:chOff x="8680174" y="156387"/>
              <a:chExt cx="3207742" cy="377629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CE4CBD7-B07C-478C-A8C9-3D4CAA8AC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1674" y="156387"/>
                <a:ext cx="2381427" cy="327261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27C8BD-26F6-4D09-9EFC-E08326201EDB}"/>
                  </a:ext>
                </a:extLst>
              </p:cNvPr>
              <p:cNvSpPr txBox="1"/>
              <p:nvPr/>
            </p:nvSpPr>
            <p:spPr>
              <a:xfrm>
                <a:off x="9344784" y="3563348"/>
                <a:ext cx="2543132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Machine Loading G-code</a:t>
                </a:r>
                <a:endParaRPr lang="kn-IN" b="1" dirty="0"/>
              </a:p>
            </p:txBody>
          </p:sp>
          <p:sp>
            <p:nvSpPr>
              <p:cNvPr id="38" name="Right Arrow 56">
                <a:extLst>
                  <a:ext uri="{FF2B5EF4-FFF2-40B4-BE49-F238E27FC236}">
                    <a16:creationId xmlns:a16="http://schemas.microsoft.com/office/drawing/2014/main" id="{DA637AD1-6DA6-485C-B112-ADECBD96A943}"/>
                  </a:ext>
                </a:extLst>
              </p:cNvPr>
              <p:cNvSpPr/>
              <p:nvPr/>
            </p:nvSpPr>
            <p:spPr>
              <a:xfrm>
                <a:off x="8680174" y="1588632"/>
                <a:ext cx="621500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n-IN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C80A5B-D267-4FBC-8E63-F7F644A97814}"/>
                </a:ext>
              </a:extLst>
            </p:cNvPr>
            <p:cNvSpPr txBox="1"/>
            <p:nvPr/>
          </p:nvSpPr>
          <p:spPr>
            <a:xfrm>
              <a:off x="8840081" y="186067"/>
              <a:ext cx="301686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B33E76-7C02-4342-81B9-868615BD44A2}"/>
              </a:ext>
            </a:extLst>
          </p:cNvPr>
          <p:cNvGrpSpPr/>
          <p:nvPr/>
        </p:nvGrpSpPr>
        <p:grpSpPr>
          <a:xfrm>
            <a:off x="2990287" y="3842984"/>
            <a:ext cx="3695729" cy="2994350"/>
            <a:chOff x="2990287" y="3819990"/>
            <a:chExt cx="3695729" cy="304394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21AE088-0F18-4D17-BB82-0D4007F99E56}"/>
                </a:ext>
              </a:extLst>
            </p:cNvPr>
            <p:cNvGrpSpPr/>
            <p:nvPr/>
          </p:nvGrpSpPr>
          <p:grpSpPr>
            <a:xfrm>
              <a:off x="2990287" y="3819990"/>
              <a:ext cx="3695729" cy="3043945"/>
              <a:chOff x="2990287" y="3819990"/>
              <a:chExt cx="3695729" cy="3043945"/>
            </a:xfrm>
          </p:grpSpPr>
          <p:sp>
            <p:nvSpPr>
              <p:cNvPr id="42" name="Right Arrow 53">
                <a:extLst>
                  <a:ext uri="{FF2B5EF4-FFF2-40B4-BE49-F238E27FC236}">
                    <a16:creationId xmlns:a16="http://schemas.microsoft.com/office/drawing/2014/main" id="{2CA273DE-F63F-4B37-8E95-55BA8C584B73}"/>
                  </a:ext>
                </a:extLst>
              </p:cNvPr>
              <p:cNvSpPr/>
              <p:nvPr/>
            </p:nvSpPr>
            <p:spPr>
              <a:xfrm>
                <a:off x="2990287" y="4863224"/>
                <a:ext cx="734132" cy="48487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n-IN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38079A-EEE0-4BA5-8812-2C5D150C21F2}"/>
                  </a:ext>
                </a:extLst>
              </p:cNvPr>
              <p:cNvSpPr txBox="1"/>
              <p:nvPr/>
            </p:nvSpPr>
            <p:spPr>
              <a:xfrm>
                <a:off x="5027677" y="6488486"/>
                <a:ext cx="1658339" cy="37544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Post processing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DBA97D62-8539-4939-83C5-F0E8ECE21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21" t="19529" r="33670" b="25559"/>
              <a:stretch/>
            </p:blipFill>
            <p:spPr>
              <a:xfrm>
                <a:off x="3607832" y="3819990"/>
                <a:ext cx="2189409" cy="268705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B70386-981C-4681-84AE-3B2F79F13A8C}"/>
                </a:ext>
              </a:extLst>
            </p:cNvPr>
            <p:cNvSpPr txBox="1"/>
            <p:nvPr/>
          </p:nvSpPr>
          <p:spPr>
            <a:xfrm>
              <a:off x="3456988" y="3866037"/>
              <a:ext cx="301686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188DB7F-69EF-4360-A3F6-5A68E7755C59}"/>
              </a:ext>
            </a:extLst>
          </p:cNvPr>
          <p:cNvGrpSpPr/>
          <p:nvPr/>
        </p:nvGrpSpPr>
        <p:grpSpPr>
          <a:xfrm>
            <a:off x="488453" y="3869488"/>
            <a:ext cx="2439762" cy="2878044"/>
            <a:chOff x="488453" y="3869488"/>
            <a:chExt cx="2439762" cy="287804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B8529D5-AA58-45E4-B42F-2B3E644BFC98}"/>
                </a:ext>
              </a:extLst>
            </p:cNvPr>
            <p:cNvGrpSpPr/>
            <p:nvPr/>
          </p:nvGrpSpPr>
          <p:grpSpPr>
            <a:xfrm>
              <a:off x="488453" y="3916115"/>
              <a:ext cx="2439762" cy="2831417"/>
              <a:chOff x="488453" y="3840519"/>
              <a:chExt cx="2439762" cy="308844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B847EC4-8A7C-4868-8BB1-CF12D311F62F}"/>
                  </a:ext>
                </a:extLst>
              </p:cNvPr>
              <p:cNvGrpSpPr/>
              <p:nvPr/>
            </p:nvGrpSpPr>
            <p:grpSpPr>
              <a:xfrm>
                <a:off x="1125169" y="3840519"/>
                <a:ext cx="1803046" cy="2657340"/>
                <a:chOff x="553788" y="4015794"/>
                <a:chExt cx="1803046" cy="265734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B997BC7A-4447-44BE-B709-81DD3F4F9498}"/>
                    </a:ext>
                  </a:extLst>
                </p:cNvPr>
                <p:cNvGrpSpPr/>
                <p:nvPr/>
              </p:nvGrpSpPr>
              <p:grpSpPr>
                <a:xfrm>
                  <a:off x="553788" y="4015794"/>
                  <a:ext cx="1803046" cy="1328670"/>
                  <a:chOff x="4971241" y="5097888"/>
                  <a:chExt cx="1803046" cy="1328670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31F6EE63-660C-414B-B724-B047A22642B5}"/>
                      </a:ext>
                    </a:extLst>
                  </p:cNvPr>
                  <p:cNvGrpSpPr/>
                  <p:nvPr/>
                </p:nvGrpSpPr>
                <p:grpSpPr>
                  <a:xfrm>
                    <a:off x="4971241" y="5754710"/>
                    <a:ext cx="1803046" cy="671848"/>
                    <a:chOff x="4971241" y="5754710"/>
                    <a:chExt cx="1803046" cy="671848"/>
                  </a:xfrm>
                </p:grpSpPr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04407F5C-AB7C-4C3A-B67C-0E79793AA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310648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B07862F5-3C6E-4358-8BFA-267F197F1A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2" y="5754710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BFB885BB-54F8-4FA1-AD31-8EE9BF5F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1" y="5869547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BC64E552-31C7-4183-BB5E-D6C0B687E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1" y="5981164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52215230-4514-4C28-A091-93C364381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091708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4F8CFBE3-E3CE-4582-B90E-AE2CD3B512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196885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FBD0D71F-1BC3-4651-B39D-1B10D641B8F2}"/>
                      </a:ext>
                    </a:extLst>
                  </p:cNvPr>
                  <p:cNvGrpSpPr/>
                  <p:nvPr/>
                </p:nvGrpSpPr>
                <p:grpSpPr>
                  <a:xfrm>
                    <a:off x="4971241" y="5097888"/>
                    <a:ext cx="1803046" cy="671848"/>
                    <a:chOff x="4971241" y="5754710"/>
                    <a:chExt cx="1803046" cy="671848"/>
                  </a:xfrm>
                </p:grpSpPr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EBF8EB2F-F789-45B1-BDD6-F91750641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310648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8F1D8D23-F181-41DA-9CE9-3B7A7DFA2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2" y="5754710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962031B5-C8A9-4C6F-99A9-5FE8E90B6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1" y="5869547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79D3D82E-522E-4465-B5B7-0860112F4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1" y="5981164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1201FFB6-0509-47F0-B9D5-D9E2D616B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091708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2D01233B-22ED-43EE-A793-64AA55060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196885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</p:grp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3BA7DF2B-040F-4EEB-99D4-7C66CFBDD312}"/>
                    </a:ext>
                  </a:extLst>
                </p:cNvPr>
                <p:cNvGrpSpPr/>
                <p:nvPr/>
              </p:nvGrpSpPr>
              <p:grpSpPr>
                <a:xfrm>
                  <a:off x="553788" y="5344464"/>
                  <a:ext cx="1803046" cy="1328670"/>
                  <a:chOff x="4971241" y="5097888"/>
                  <a:chExt cx="1803046" cy="1328670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8A95F6D9-A9EC-4AFB-B523-7EDBA67EE723}"/>
                      </a:ext>
                    </a:extLst>
                  </p:cNvPr>
                  <p:cNvGrpSpPr/>
                  <p:nvPr/>
                </p:nvGrpSpPr>
                <p:grpSpPr>
                  <a:xfrm>
                    <a:off x="4971241" y="5754710"/>
                    <a:ext cx="1803046" cy="671848"/>
                    <a:chOff x="4971241" y="5754710"/>
                    <a:chExt cx="1803046" cy="671848"/>
                  </a:xfrm>
                </p:grpSpPr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6BE6EF11-E100-467B-B2EF-FC67D95C0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310648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 dirty="0"/>
                    </a:p>
                  </p:txBody>
                </p: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487556BD-77C7-4F32-BAB0-4C5D0EAF0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2" y="5754710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00F5E856-FBFF-407B-B118-61D3B6A4B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1" y="5869547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68A96126-B666-460E-A664-4FE70D8B6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1" y="5981164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A2627FE8-3879-442D-8C3D-6CDFCF0CD0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091708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18AD2AB9-DB73-41C2-BC5A-72812EA00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196885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AFACE894-D94E-4622-8EDF-D3B4C06A5F01}"/>
                      </a:ext>
                    </a:extLst>
                  </p:cNvPr>
                  <p:cNvGrpSpPr/>
                  <p:nvPr/>
                </p:nvGrpSpPr>
                <p:grpSpPr>
                  <a:xfrm>
                    <a:off x="4971241" y="5097888"/>
                    <a:ext cx="1803046" cy="671848"/>
                    <a:chOff x="4971241" y="5754710"/>
                    <a:chExt cx="1803046" cy="671848"/>
                  </a:xfrm>
                </p:grpSpPr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34483585-AC2B-4573-93A9-238C21F188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310648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72C9AB02-EAD6-4A00-94C2-716109406C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2" y="5754710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E9D0F313-C0A0-41B8-A22D-F0762E0E4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1" y="5869547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1FCB0EDF-D1E4-4475-A828-6B9DD43E4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1" y="5981164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C3A725E6-6B39-47C5-80CE-E63F17E48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091708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66B0C283-4EAD-4B9B-BFF8-C7585D0BED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244" y="6196885"/>
                      <a:ext cx="1803043" cy="1159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n-IN"/>
                    </a:p>
                  </p:txBody>
                </p:sp>
              </p:grpSp>
            </p:grp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5D332-F5CF-4878-BFFC-FC478AC8F1C9}"/>
                  </a:ext>
                </a:extLst>
              </p:cNvPr>
              <p:cNvSpPr txBox="1"/>
              <p:nvPr/>
            </p:nvSpPr>
            <p:spPr>
              <a:xfrm>
                <a:off x="1467918" y="6526102"/>
                <a:ext cx="1015021" cy="40285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Building </a:t>
                </a:r>
                <a:endParaRPr lang="kn-IN" b="1" dirty="0"/>
              </a:p>
            </p:txBody>
          </p:sp>
          <p:sp>
            <p:nvSpPr>
              <p:cNvPr id="50" name="Right Arrow 57">
                <a:extLst>
                  <a:ext uri="{FF2B5EF4-FFF2-40B4-BE49-F238E27FC236}">
                    <a16:creationId xmlns:a16="http://schemas.microsoft.com/office/drawing/2014/main" id="{8AC3FB97-7144-41B5-B35B-E845BB81A5A5}"/>
                  </a:ext>
                </a:extLst>
              </p:cNvPr>
              <p:cNvSpPr/>
              <p:nvPr/>
            </p:nvSpPr>
            <p:spPr>
              <a:xfrm>
                <a:off x="488453" y="4950249"/>
                <a:ext cx="636713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n-IN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1FA6ED-DD0F-45D6-A190-3D6305C7CE72}"/>
                </a:ext>
              </a:extLst>
            </p:cNvPr>
            <p:cNvSpPr txBox="1"/>
            <p:nvPr/>
          </p:nvSpPr>
          <p:spPr>
            <a:xfrm>
              <a:off x="560156" y="3869488"/>
              <a:ext cx="301686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9FFAB60-E1BF-4DD4-969D-2B60D318982F}"/>
              </a:ext>
            </a:extLst>
          </p:cNvPr>
          <p:cNvGrpSpPr/>
          <p:nvPr/>
        </p:nvGrpSpPr>
        <p:grpSpPr>
          <a:xfrm>
            <a:off x="5472950" y="3862371"/>
            <a:ext cx="2923544" cy="2970914"/>
            <a:chOff x="3361652" y="3843814"/>
            <a:chExt cx="2923544" cy="302012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20906AF-0666-47D9-AC60-905F4CFDBDDB}"/>
                </a:ext>
              </a:extLst>
            </p:cNvPr>
            <p:cNvGrpSpPr/>
            <p:nvPr/>
          </p:nvGrpSpPr>
          <p:grpSpPr>
            <a:xfrm>
              <a:off x="3361652" y="3843814"/>
              <a:ext cx="2923544" cy="3020121"/>
              <a:chOff x="3361652" y="3843814"/>
              <a:chExt cx="2923544" cy="3020121"/>
            </a:xfrm>
          </p:grpSpPr>
          <p:sp>
            <p:nvSpPr>
              <p:cNvPr id="84" name="Right Arrow 53">
                <a:extLst>
                  <a:ext uri="{FF2B5EF4-FFF2-40B4-BE49-F238E27FC236}">
                    <a16:creationId xmlns:a16="http://schemas.microsoft.com/office/drawing/2014/main" id="{82A5693A-4A13-4D0E-AC20-90953830942B}"/>
                  </a:ext>
                </a:extLst>
              </p:cNvPr>
              <p:cNvSpPr/>
              <p:nvPr/>
            </p:nvSpPr>
            <p:spPr>
              <a:xfrm>
                <a:off x="3361652" y="4858503"/>
                <a:ext cx="734132" cy="48487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n-IN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B881406-0B87-4D15-8C9E-9ED6C48B32D1}"/>
                  </a:ext>
                </a:extLst>
              </p:cNvPr>
              <p:cNvSpPr txBox="1"/>
              <p:nvPr/>
            </p:nvSpPr>
            <p:spPr>
              <a:xfrm>
                <a:off x="5027677" y="6488486"/>
                <a:ext cx="1087477" cy="37544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Final Part</a:t>
                </a: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89E96BC7-7C8B-4341-853E-D4E85E7928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21" t="19529" r="33670" b="25559"/>
              <a:stretch/>
            </p:blipFill>
            <p:spPr>
              <a:xfrm>
                <a:off x="4095787" y="3843814"/>
                <a:ext cx="2189409" cy="2687057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D02C74E-AA1C-4255-B0BF-6545F90EBCFB}"/>
                </a:ext>
              </a:extLst>
            </p:cNvPr>
            <p:cNvSpPr txBox="1"/>
            <p:nvPr/>
          </p:nvSpPr>
          <p:spPr>
            <a:xfrm>
              <a:off x="3944943" y="3889861"/>
              <a:ext cx="301686" cy="37544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97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CAD to STL File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A11BD55-95CF-4911-B991-D7D2BC4EE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8100" t="17594" r="5055" b="5188"/>
          <a:stretch/>
        </p:blipFill>
        <p:spPr bwMode="auto">
          <a:xfrm>
            <a:off x="927651" y="927653"/>
            <a:ext cx="10296939" cy="540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81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Effect of Layer Height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C32EDD-ED11-49DC-B4B3-279685A1E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8048" t="15829" r="22382" b="11691"/>
          <a:stretch/>
        </p:blipFill>
        <p:spPr bwMode="auto">
          <a:xfrm>
            <a:off x="2093845" y="993913"/>
            <a:ext cx="7885042" cy="5155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7799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Classifications of AM Processes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68A18F-172B-4556-83C9-FF7A2E55F46E}"/>
              </a:ext>
            </a:extLst>
          </p:cNvPr>
          <p:cNvGrpSpPr/>
          <p:nvPr/>
        </p:nvGrpSpPr>
        <p:grpSpPr>
          <a:xfrm>
            <a:off x="284921" y="1232454"/>
            <a:ext cx="11555896" cy="4287078"/>
            <a:chOff x="298174" y="1046923"/>
            <a:chExt cx="11555896" cy="42870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24FD7B-B6FF-461E-A949-7ED0F2B483B5}"/>
                </a:ext>
              </a:extLst>
            </p:cNvPr>
            <p:cNvSpPr/>
            <p:nvPr/>
          </p:nvSpPr>
          <p:spPr>
            <a:xfrm>
              <a:off x="3723860" y="1046923"/>
              <a:ext cx="3710609" cy="9144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</a:rPr>
                <a:t>AM Processes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16D6EF-75A9-4739-A5EC-194DCA57D6B1}"/>
                </a:ext>
              </a:extLst>
            </p:cNvPr>
            <p:cNvSpPr/>
            <p:nvPr/>
          </p:nvSpPr>
          <p:spPr>
            <a:xfrm>
              <a:off x="298174" y="4419600"/>
              <a:ext cx="3710609" cy="9144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</a:rPr>
                <a:t>Solid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1F7207-9726-4F7C-B461-980259E9E337}"/>
                </a:ext>
              </a:extLst>
            </p:cNvPr>
            <p:cNvSpPr/>
            <p:nvPr/>
          </p:nvSpPr>
          <p:spPr>
            <a:xfrm>
              <a:off x="4220817" y="4419600"/>
              <a:ext cx="3710609" cy="9144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</a:rPr>
                <a:t>Powder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255E83-F310-4CFA-B75E-1A4308E615FC}"/>
                </a:ext>
              </a:extLst>
            </p:cNvPr>
            <p:cNvSpPr/>
            <p:nvPr/>
          </p:nvSpPr>
          <p:spPr>
            <a:xfrm>
              <a:off x="8143461" y="4419601"/>
              <a:ext cx="3710609" cy="9144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</a:rPr>
                <a:t>Liquid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87F46E-084E-41E2-B09E-52FCDD468135}"/>
                </a:ext>
              </a:extLst>
            </p:cNvPr>
            <p:cNvSpPr/>
            <p:nvPr/>
          </p:nvSpPr>
          <p:spPr>
            <a:xfrm>
              <a:off x="3650972" y="2736573"/>
              <a:ext cx="3710609" cy="9144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</a:rPr>
                <a:t>Material State</a:t>
              </a: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7F556DB3-2CBB-43E4-B48D-658F1F4F6E9D}"/>
                </a:ext>
              </a:extLst>
            </p:cNvPr>
            <p:cNvSpPr/>
            <p:nvPr/>
          </p:nvSpPr>
          <p:spPr>
            <a:xfrm>
              <a:off x="5274365" y="1961323"/>
              <a:ext cx="484632" cy="78187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C5D97DDC-22F2-4D6C-98DB-AB6968ED50BC}"/>
                </a:ext>
              </a:extLst>
            </p:cNvPr>
            <p:cNvSpPr/>
            <p:nvPr/>
          </p:nvSpPr>
          <p:spPr>
            <a:xfrm>
              <a:off x="5347252" y="3617843"/>
              <a:ext cx="484632" cy="8083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1EB2A9F2-4090-4187-BD6A-63256F1DE363}"/>
                </a:ext>
              </a:extLst>
            </p:cNvPr>
            <p:cNvSpPr/>
            <p:nvPr/>
          </p:nvSpPr>
          <p:spPr>
            <a:xfrm>
              <a:off x="9766851" y="3882887"/>
              <a:ext cx="484632" cy="56758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67A2828E-226F-41CC-A030-6C69B68442F2}"/>
                </a:ext>
              </a:extLst>
            </p:cNvPr>
            <p:cNvSpPr/>
            <p:nvPr/>
          </p:nvSpPr>
          <p:spPr>
            <a:xfrm>
              <a:off x="1822173" y="3922643"/>
              <a:ext cx="484632" cy="5212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D7DC16-7884-4AB6-A8D2-68022D08CF9E}"/>
                </a:ext>
              </a:extLst>
            </p:cNvPr>
            <p:cNvSpPr/>
            <p:nvPr/>
          </p:nvSpPr>
          <p:spPr>
            <a:xfrm flipH="1">
              <a:off x="5711687" y="3816626"/>
              <a:ext cx="4426226" cy="1590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7C9CD2-B595-451A-838C-7F78912BD894}"/>
                </a:ext>
              </a:extLst>
            </p:cNvPr>
            <p:cNvSpPr/>
            <p:nvPr/>
          </p:nvSpPr>
          <p:spPr>
            <a:xfrm flipH="1">
              <a:off x="1934813" y="3810000"/>
              <a:ext cx="3541979" cy="1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125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Types of AM Processes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AF5ADE-29D1-47BD-A3B7-65DDC4B7E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7073"/>
            <a:ext cx="6281530" cy="550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913FA1FA-8B4F-4885-9109-D2B22F9F7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455" y="6595311"/>
            <a:ext cx="2222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800" b="1" dirty="0"/>
              <a:t>(Source: Hybrid Manufacturing Technologies)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AD3A0A7-C0C5-4DE0-9046-D27B02C6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31" y="703821"/>
            <a:ext cx="5910470" cy="550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4BC8FD-F0B1-4C64-90B0-3632D4DE713B}"/>
              </a:ext>
            </a:extLst>
          </p:cNvPr>
          <p:cNvSpPr/>
          <p:nvPr/>
        </p:nvSpPr>
        <p:spPr>
          <a:xfrm>
            <a:off x="0" y="6213406"/>
            <a:ext cx="9602679" cy="536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Some New Technologies 1. Meld manufacturing 2. 3DMP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12D85-069F-40E7-866F-A8CE87ACB0CA}"/>
              </a:ext>
            </a:extLst>
          </p:cNvPr>
          <p:cNvSpPr/>
          <p:nvPr/>
        </p:nvSpPr>
        <p:spPr>
          <a:xfrm>
            <a:off x="9602679" y="6326561"/>
            <a:ext cx="27398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https://www.gefertec.de/en/3dmp-process/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3478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Advantages of AM Processes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88DD0-D6D6-46ED-B28E-D4B9CCF0C351}"/>
              </a:ext>
            </a:extLst>
          </p:cNvPr>
          <p:cNvSpPr txBox="1"/>
          <p:nvPr/>
        </p:nvSpPr>
        <p:spPr>
          <a:xfrm>
            <a:off x="159026" y="846267"/>
            <a:ext cx="9501807" cy="444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Complex geometry with no additional costs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Reduction of manufacturing lead time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No expensive tooling required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Dimensional accuracy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Wide range of materials (polymer, ceramic, metal,..)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Green manufacturing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B6D107-5586-49BB-B6F3-227CECD9B1A0}"/>
              </a:ext>
            </a:extLst>
          </p:cNvPr>
          <p:cNvGrpSpPr/>
          <p:nvPr/>
        </p:nvGrpSpPr>
        <p:grpSpPr>
          <a:xfrm>
            <a:off x="7288694" y="1577009"/>
            <a:ext cx="2295108" cy="2211384"/>
            <a:chOff x="8017563" y="967409"/>
            <a:chExt cx="2295108" cy="22113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DA5F8-7182-48B4-9AED-A6F3E46BD0A3}"/>
                </a:ext>
              </a:extLst>
            </p:cNvPr>
            <p:cNvSpPr txBox="1"/>
            <p:nvPr/>
          </p:nvSpPr>
          <p:spPr>
            <a:xfrm>
              <a:off x="8401879" y="2809461"/>
              <a:ext cx="1558055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Complex parts</a:t>
              </a:r>
            </a:p>
          </p:txBody>
        </p:sp>
        <p:pic>
          <p:nvPicPr>
            <p:cNvPr id="1026" name="Picture 2" descr="Complex stainless steel parts |">
              <a:extLst>
                <a:ext uri="{FF2B5EF4-FFF2-40B4-BE49-F238E27FC236}">
                  <a16:creationId xmlns:a16="http://schemas.microsoft.com/office/drawing/2014/main" id="{C6C38BE4-F72C-44CB-816C-356EAF548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2" t="4076" r="6250" b="4982"/>
            <a:stretch/>
          </p:blipFill>
          <p:spPr bwMode="auto">
            <a:xfrm>
              <a:off x="8017563" y="967409"/>
              <a:ext cx="2295108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658FD9-90E7-466F-B10F-B9EA4690A725}"/>
              </a:ext>
            </a:extLst>
          </p:cNvPr>
          <p:cNvGrpSpPr/>
          <p:nvPr/>
        </p:nvGrpSpPr>
        <p:grpSpPr>
          <a:xfrm>
            <a:off x="7731817" y="4492486"/>
            <a:ext cx="3665053" cy="2297520"/>
            <a:chOff x="4710321" y="4625008"/>
            <a:chExt cx="3665053" cy="22975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B45710-F343-4F3D-BF9C-A8DB9B5494BC}"/>
                </a:ext>
              </a:extLst>
            </p:cNvPr>
            <p:cNvSpPr txBox="1"/>
            <p:nvPr/>
          </p:nvSpPr>
          <p:spPr>
            <a:xfrm>
              <a:off x="6407427" y="6553196"/>
              <a:ext cx="1182696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No tooling</a:t>
              </a:r>
            </a:p>
          </p:txBody>
        </p:sp>
        <p:pic>
          <p:nvPicPr>
            <p:cNvPr id="1028" name="Picture 4" descr="Tooling for manufacture: What is it and what does it cost?">
              <a:extLst>
                <a:ext uri="{FF2B5EF4-FFF2-40B4-BE49-F238E27FC236}">
                  <a16:creationId xmlns:a16="http://schemas.microsoft.com/office/drawing/2014/main" id="{90453269-4A78-47ED-90A6-086452C37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321" y="4625008"/>
              <a:ext cx="3665053" cy="1908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7AD1D9-53D4-4CEC-AC5D-21F9FEEB1B82}"/>
              </a:ext>
            </a:extLst>
          </p:cNvPr>
          <p:cNvSpPr txBox="1"/>
          <p:nvPr/>
        </p:nvSpPr>
        <p:spPr>
          <a:xfrm>
            <a:off x="9886123" y="3453921"/>
            <a:ext cx="222060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Green manufacturing</a:t>
            </a:r>
          </a:p>
        </p:txBody>
      </p:sp>
      <p:pic>
        <p:nvPicPr>
          <p:cNvPr id="1032" name="Picture 8" descr="Green Manufacturing">
            <a:extLst>
              <a:ext uri="{FF2B5EF4-FFF2-40B4-BE49-F238E27FC236}">
                <a16:creationId xmlns:a16="http://schemas.microsoft.com/office/drawing/2014/main" id="{04D6159E-E551-4DC9-8547-BCCA7E188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4" y="1590675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8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Limitations of AM </a:t>
            </a:r>
            <a:r>
              <a:rPr lang="en-IN" sz="4000" b="1" dirty="0" err="1"/>
              <a:t>Porcesses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63D05-68A0-4983-8085-6D04FFF3D0E9}"/>
              </a:ext>
            </a:extLst>
          </p:cNvPr>
          <p:cNvSpPr txBox="1"/>
          <p:nvPr/>
        </p:nvSpPr>
        <p:spPr>
          <a:xfrm>
            <a:off x="417442" y="1217330"/>
            <a:ext cx="11496261" cy="444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Part size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Most suitable for mass customization rather than mass production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Materials: Non weldable materials are difficult to process by 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Properties: Could achieve 99.9% density with some residual porosities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Inferior than cast/wrought metals</a:t>
            </a:r>
          </a:p>
        </p:txBody>
      </p:sp>
    </p:spTree>
    <p:extLst>
      <p:ext uri="{BB962C8B-B14F-4D97-AF65-F5344CB8AC3E}">
        <p14:creationId xmlns:p14="http://schemas.microsoft.com/office/powerpoint/2010/main" val="200027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2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Manufacturing Methods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hvm2019.godohosting.com/wp-content/uploads/2018/10/01MEL.jpg">
            <a:extLst>
              <a:ext uri="{FF2B5EF4-FFF2-40B4-BE49-F238E27FC236}">
                <a16:creationId xmlns:a16="http://schemas.microsoft.com/office/drawing/2014/main" id="{036A0765-0B88-4E12-A1E3-CFB9BBCD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05" y="1033670"/>
            <a:ext cx="2680878" cy="216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E557DC-9951-4C32-A94A-8F07321E0352}"/>
              </a:ext>
            </a:extLst>
          </p:cNvPr>
          <p:cNvSpPr/>
          <p:nvPr/>
        </p:nvSpPr>
        <p:spPr>
          <a:xfrm>
            <a:off x="6129959" y="5946265"/>
            <a:ext cx="25474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3"/>
              </a:rPr>
              <a:t>Internet source: http://hvm.co.kr/e_process/e_forming/</a:t>
            </a:r>
            <a:endParaRPr lang="en-US" sz="800" dirty="0"/>
          </a:p>
        </p:txBody>
      </p:sp>
      <p:pic>
        <p:nvPicPr>
          <p:cNvPr id="8" name="Picture 4" descr="http://hvm2019.godohosting.com/wp-content/uploads/2018/10/01FOR.jpg">
            <a:extLst>
              <a:ext uri="{FF2B5EF4-FFF2-40B4-BE49-F238E27FC236}">
                <a16:creationId xmlns:a16="http://schemas.microsoft.com/office/drawing/2014/main" id="{347AB2F0-5D7D-40D7-9284-43C254956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20" y="1064640"/>
            <a:ext cx="2833380" cy="214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96AC46-7296-47FF-ADE7-C944933F9A53}"/>
              </a:ext>
            </a:extLst>
          </p:cNvPr>
          <p:cNvGrpSpPr/>
          <p:nvPr/>
        </p:nvGrpSpPr>
        <p:grpSpPr>
          <a:xfrm>
            <a:off x="7316220" y="1064641"/>
            <a:ext cx="2781937" cy="2102629"/>
            <a:chOff x="9741368" y="1803401"/>
            <a:chExt cx="2095501" cy="1828799"/>
          </a:xfrm>
        </p:grpSpPr>
        <p:pic>
          <p:nvPicPr>
            <p:cNvPr id="10" name="Picture 2" descr="Image result for joining process">
              <a:extLst>
                <a:ext uri="{FF2B5EF4-FFF2-40B4-BE49-F238E27FC236}">
                  <a16:creationId xmlns:a16="http://schemas.microsoft.com/office/drawing/2014/main" id="{E17BC537-2B29-4324-89DA-136C3153E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1368" y="1803401"/>
              <a:ext cx="2095500" cy="146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7AC1D1-CCCF-45B4-B195-87F68D4DABB6}"/>
                </a:ext>
              </a:extLst>
            </p:cNvPr>
            <p:cNvSpPr/>
            <p:nvPr/>
          </p:nvSpPr>
          <p:spPr>
            <a:xfrm>
              <a:off x="9741369" y="3265652"/>
              <a:ext cx="2095500" cy="3665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JOINING</a:t>
              </a:r>
              <a:r>
                <a:rPr lang="en-US" sz="1600" b="1" dirty="0"/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0DA2E2-223D-4E20-BD62-0618E2A1B938}"/>
              </a:ext>
            </a:extLst>
          </p:cNvPr>
          <p:cNvGrpSpPr/>
          <p:nvPr/>
        </p:nvGrpSpPr>
        <p:grpSpPr>
          <a:xfrm>
            <a:off x="1232452" y="3403920"/>
            <a:ext cx="2712459" cy="2012468"/>
            <a:chOff x="4464946" y="4146778"/>
            <a:chExt cx="2466466" cy="2012468"/>
          </a:xfrm>
        </p:grpSpPr>
        <p:pic>
          <p:nvPicPr>
            <p:cNvPr id="13" name="Picture 4" descr="Image result for machining process">
              <a:extLst>
                <a:ext uri="{FF2B5EF4-FFF2-40B4-BE49-F238E27FC236}">
                  <a16:creationId xmlns:a16="http://schemas.microsoft.com/office/drawing/2014/main" id="{B035A170-F3BA-4D01-AA2C-49DA0BCD0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946" y="4146778"/>
              <a:ext cx="2466466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DF927-160D-44EA-8601-0F5A9C65EB8F}"/>
                </a:ext>
              </a:extLst>
            </p:cNvPr>
            <p:cNvSpPr/>
            <p:nvPr/>
          </p:nvSpPr>
          <p:spPr>
            <a:xfrm>
              <a:off x="4464946" y="5792698"/>
              <a:ext cx="2466466" cy="3665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SUBTRACTIVE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45C845-625F-4FC1-8406-624207706413}"/>
              </a:ext>
            </a:extLst>
          </p:cNvPr>
          <p:cNvSpPr txBox="1"/>
          <p:nvPr/>
        </p:nvSpPr>
        <p:spPr>
          <a:xfrm>
            <a:off x="4813125" y="3957563"/>
            <a:ext cx="5400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Predominantly dominated by subtractive process</a:t>
            </a:r>
          </a:p>
        </p:txBody>
      </p:sp>
    </p:spTree>
    <p:extLst>
      <p:ext uri="{BB962C8B-B14F-4D97-AF65-F5344CB8AC3E}">
        <p14:creationId xmlns:p14="http://schemas.microsoft.com/office/powerpoint/2010/main" val="2429549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Case Studies of AM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C16107-D36A-4182-81C8-30F651F97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4853" t="18596" r="2952" b="6379"/>
          <a:stretch/>
        </p:blipFill>
        <p:spPr bwMode="auto">
          <a:xfrm>
            <a:off x="781874" y="927652"/>
            <a:ext cx="10760766" cy="536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107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Case Studies of AM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2A25FDB-46F3-4467-A8BB-A045D5AA8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4647" t="22297" r="3479" b="7127"/>
          <a:stretch/>
        </p:blipFill>
        <p:spPr bwMode="auto">
          <a:xfrm>
            <a:off x="609602" y="980660"/>
            <a:ext cx="10986052" cy="540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4922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Case Studies of AM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30D37-43EA-4949-9B86-0ECDE94B5AE8}"/>
              </a:ext>
            </a:extLst>
          </p:cNvPr>
          <p:cNvSpPr txBox="1"/>
          <p:nvPr/>
        </p:nvSpPr>
        <p:spPr>
          <a:xfrm>
            <a:off x="7341705" y="1232451"/>
            <a:ext cx="324621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Fuel Nozzle Tip for LEAP Engine</a:t>
            </a:r>
          </a:p>
        </p:txBody>
      </p:sp>
      <p:pic>
        <p:nvPicPr>
          <p:cNvPr id="2050" name="Picture 2" descr="leap">
            <a:extLst>
              <a:ext uri="{FF2B5EF4-FFF2-40B4-BE49-F238E27FC236}">
                <a16:creationId xmlns:a16="http://schemas.microsoft.com/office/drawing/2014/main" id="{FCA7B2F9-2D22-4252-93CD-DD42BD52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975" y="1683026"/>
            <a:ext cx="5206966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E34D0E-49E4-4D83-AC98-14D1E31F0448}"/>
              </a:ext>
            </a:extLst>
          </p:cNvPr>
          <p:cNvSpPr txBox="1"/>
          <p:nvPr/>
        </p:nvSpPr>
        <p:spPr>
          <a:xfrm>
            <a:off x="344557" y="1367784"/>
            <a:ext cx="5685183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800" b="0" i="0" dirty="0">
                <a:effectLst/>
                <a:latin typeface="GE Inspira Sans"/>
              </a:rPr>
              <a:t>Under the additive manufacturing method, the number of parts in a </a:t>
            </a:r>
            <a:r>
              <a:rPr lang="en-IN" sz="2800" b="1" i="0" dirty="0">
                <a:effectLst/>
                <a:latin typeface="GE Inspira Sans"/>
              </a:rPr>
              <a:t>single</a:t>
            </a:r>
            <a:r>
              <a:rPr lang="en-IN" sz="2800" b="0" i="0" dirty="0">
                <a:effectLst/>
                <a:latin typeface="GE Inspira Sans"/>
              </a:rPr>
              <a:t> fuel nozzle tip was reduced from about </a:t>
            </a:r>
            <a:r>
              <a:rPr lang="en-IN" sz="2800" b="1" i="0" dirty="0">
                <a:effectLst/>
                <a:latin typeface="GE Inspira Sans"/>
              </a:rPr>
              <a:t>20</a:t>
            </a:r>
            <a:r>
              <a:rPr lang="en-IN" sz="2800" b="0" i="0" dirty="0">
                <a:effectLst/>
                <a:latin typeface="GE Inspira Sans"/>
              </a:rPr>
              <a:t> pieces previously </a:t>
            </a:r>
            <a:r>
              <a:rPr lang="en-IN" sz="2800" b="1" i="0" dirty="0">
                <a:effectLst/>
                <a:latin typeface="GE Inspira Sans"/>
              </a:rPr>
              <a:t>welded</a:t>
            </a:r>
            <a:r>
              <a:rPr lang="en-IN" sz="2800" b="0" i="0" dirty="0">
                <a:effectLst/>
                <a:latin typeface="GE Inspira Sans"/>
              </a:rPr>
              <a:t> together to one whole piece. </a:t>
            </a:r>
          </a:p>
          <a:p>
            <a:pPr algn="just">
              <a:lnSpc>
                <a:spcPct val="150000"/>
              </a:lnSpc>
            </a:pPr>
            <a:r>
              <a:rPr lang="en-IN" sz="2800" b="0" i="0" dirty="0">
                <a:effectLst/>
                <a:latin typeface="GE Inspira Sans"/>
              </a:rPr>
              <a:t>The nozzle tip’s weight was cut by about </a:t>
            </a:r>
            <a:r>
              <a:rPr lang="en-IN" sz="2800" b="1" i="0" dirty="0">
                <a:effectLst/>
                <a:latin typeface="GE Inspira Sans"/>
              </a:rPr>
              <a:t>25</a:t>
            </a:r>
            <a:r>
              <a:rPr lang="en-IN" sz="2800" b="0" i="0" dirty="0">
                <a:effectLst/>
                <a:latin typeface="GE Inspira Sans"/>
              </a:rPr>
              <a:t> percent.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96A80-7475-48FF-8363-39E1A8D91041}"/>
              </a:ext>
            </a:extLst>
          </p:cNvPr>
          <p:cNvSpPr txBox="1"/>
          <p:nvPr/>
        </p:nvSpPr>
        <p:spPr>
          <a:xfrm>
            <a:off x="6844749" y="6177028"/>
            <a:ext cx="461838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Credit link: https://www.ge.com/additive/stories/new-manufacturing-milestone-30000-additive-fuel-nozzles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77716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Case Studies of AM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25623C-A184-4AAC-91C7-922F8018F00E}"/>
              </a:ext>
            </a:extLst>
          </p:cNvPr>
          <p:cNvSpPr txBox="1">
            <a:spLocks/>
          </p:cNvSpPr>
          <p:nvPr/>
        </p:nvSpPr>
        <p:spPr>
          <a:xfrm>
            <a:off x="927651" y="4196984"/>
            <a:ext cx="9382539" cy="20315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engine for </a:t>
            </a:r>
            <a:r>
              <a:rPr lang="en-US" sz="1800" dirty="0" err="1"/>
              <a:t>Orbex</a:t>
            </a:r>
            <a:r>
              <a:rPr lang="en-US" sz="1800" dirty="0"/>
              <a:t> Prime has been 3D printed by SLM Solutions on an SLM 800 large format additive manufacturing system</a:t>
            </a:r>
          </a:p>
          <a:p>
            <a:r>
              <a:rPr lang="en-US" sz="1800" dirty="0"/>
              <a:t> it is made in a single piece, eradicating joins and strengthening the part’s overall integrity</a:t>
            </a:r>
          </a:p>
          <a:p>
            <a:r>
              <a:rPr lang="en-US" sz="1800" dirty="0"/>
              <a:t>It is made from nickel alloy, and its additive production has saved </a:t>
            </a:r>
            <a:r>
              <a:rPr lang="en-US" sz="1800" dirty="0" err="1"/>
              <a:t>Orbex</a:t>
            </a:r>
            <a:r>
              <a:rPr lang="en-US" sz="1800" dirty="0"/>
              <a:t> 90% in turnaround time and over 50% in costs compared to traditional CNC machining. </a:t>
            </a:r>
          </a:p>
          <a:p>
            <a:r>
              <a:rPr lang="en-US" sz="1800" dirty="0"/>
              <a:t>The engine reportedly helps make the Prime “30% lighter and 20% more efficient than any other launch vehicle in its category</a:t>
            </a:r>
          </a:p>
        </p:txBody>
      </p:sp>
      <p:pic>
        <p:nvPicPr>
          <p:cNvPr id="7" name="Picture 5" descr="Close up of the Prime's single piece 3D printed engine. Photo via Orbex">
            <a:extLst>
              <a:ext uri="{FF2B5EF4-FFF2-40B4-BE49-F238E27FC236}">
                <a16:creationId xmlns:a16="http://schemas.microsoft.com/office/drawing/2014/main" id="{F897AAA0-9D48-46E6-8F36-97C6AE446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251774" y="876685"/>
            <a:ext cx="4562000" cy="3138724"/>
          </a:xfrm>
          <a:prstGeom prst="rect">
            <a:avLst/>
          </a:prstGeom>
          <a:noFill/>
        </p:spPr>
      </p:pic>
      <p:pic>
        <p:nvPicPr>
          <p:cNvPr id="8" name="Picture 2" descr="The Orbex Prime rocket. Photo via Orbex">
            <a:extLst>
              <a:ext uri="{FF2B5EF4-FFF2-40B4-BE49-F238E27FC236}">
                <a16:creationId xmlns:a16="http://schemas.microsoft.com/office/drawing/2014/main" id="{975DB289-E11B-4CDE-84E8-42E356A1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20418" y="879178"/>
            <a:ext cx="5130805" cy="313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8637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Biomedical and Pharmaceutical Industry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772C232-55B3-4123-A0D5-B992ED269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774" y="5728137"/>
            <a:ext cx="5102086" cy="63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86C46AB-AC41-4173-8918-D47DDB50F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52" y="3376186"/>
            <a:ext cx="5766143" cy="695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Cobalt-chromium knee implant. Photo via SLM Solutions.">
            <a:extLst>
              <a:ext uri="{FF2B5EF4-FFF2-40B4-BE49-F238E27FC236}">
                <a16:creationId xmlns:a16="http://schemas.microsoft.com/office/drawing/2014/main" id="{24137832-6466-4C54-9D1D-EFCB0C2E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08383" y="941826"/>
            <a:ext cx="3719828" cy="2571768"/>
          </a:xfrm>
          <a:prstGeom prst="rect">
            <a:avLst/>
          </a:prstGeom>
          <a:noFill/>
        </p:spPr>
      </p:pic>
      <p:pic>
        <p:nvPicPr>
          <p:cNvPr id="9" name="Picture 4" descr="Acetabular cup implant in titanium alloy printed with 60-micron layer. Photo via SLM Solutions.">
            <a:extLst>
              <a:ext uri="{FF2B5EF4-FFF2-40B4-BE49-F238E27FC236}">
                <a16:creationId xmlns:a16="http://schemas.microsoft.com/office/drawing/2014/main" id="{34F2E0AA-85D3-4F1A-BDE8-866E466B7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/>
          <a:srcRect l="-651" r="651" b="21614"/>
          <a:stretch/>
        </p:blipFill>
        <p:spPr bwMode="auto">
          <a:xfrm>
            <a:off x="731000" y="3870785"/>
            <a:ext cx="4071966" cy="1801145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B0C414-873C-4389-9E32-44EF4CD2EE15}"/>
              </a:ext>
            </a:extLst>
          </p:cNvPr>
          <p:cNvSpPr txBox="1">
            <a:spLocks/>
          </p:cNvSpPr>
          <p:nvPr/>
        </p:nvSpPr>
        <p:spPr>
          <a:xfrm>
            <a:off x="6964018" y="3998845"/>
            <a:ext cx="5029199" cy="205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3D Printing of personalized 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dirty="0"/>
              <a:t>     medicine</a:t>
            </a:r>
          </a:p>
          <a:p>
            <a:pPr algn="just"/>
            <a:r>
              <a:rPr lang="en-US" dirty="0"/>
              <a:t>Producing controlled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US" dirty="0"/>
              <a:t>    release tablets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1635324-3CD7-4B89-B4B7-EBF6AD38C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9162" y="1218361"/>
            <a:ext cx="3857620" cy="217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1540F304-97A4-4740-B749-AD13703F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98365" y="3517011"/>
            <a:ext cx="5009322" cy="4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9893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Medical Prototypes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B2D832-A98E-469D-882D-51131F9B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169" y="1143000"/>
            <a:ext cx="76295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3244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Trending Applications of AM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F3C3D-37DF-44E9-99AC-B0C4914EFB91}"/>
              </a:ext>
            </a:extLst>
          </p:cNvPr>
          <p:cNvSpPr txBox="1"/>
          <p:nvPr/>
        </p:nvSpPr>
        <p:spPr>
          <a:xfrm>
            <a:off x="165652" y="5090348"/>
            <a:ext cx="45123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Credit link: https://manufactur3dmag.com/the-15-minute-3d-printed-face-mask-that-went-viral/</a:t>
            </a:r>
            <a:endParaRPr lang="en-US" sz="800" dirty="0"/>
          </a:p>
        </p:txBody>
      </p:sp>
      <p:pic>
        <p:nvPicPr>
          <p:cNvPr id="1026" name="Picture 2" descr="Face Mask">
            <a:extLst>
              <a:ext uri="{FF2B5EF4-FFF2-40B4-BE49-F238E27FC236}">
                <a16:creationId xmlns:a16="http://schemas.microsoft.com/office/drawing/2014/main" id="{262E633D-CE9E-4C55-B035-84CBE0FB4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7" y="1338470"/>
            <a:ext cx="3917120" cy="368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0FB91A-99DD-469F-A91C-7589D0186A68}"/>
              </a:ext>
            </a:extLst>
          </p:cNvPr>
          <p:cNvSpPr txBox="1"/>
          <p:nvPr/>
        </p:nvSpPr>
        <p:spPr>
          <a:xfrm>
            <a:off x="185530" y="921891"/>
            <a:ext cx="4161182" cy="310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1400" b="1" i="0" dirty="0">
                <a:solidFill>
                  <a:srgbClr val="111111"/>
                </a:solidFill>
                <a:effectLst/>
                <a:latin typeface="Mukta Vaani"/>
              </a:rPr>
              <a:t>The 15-Minute 3D Printed Face Mask that went ‘Viral’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65521F-16CE-4175-B9AF-F9929790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48" y="1325218"/>
            <a:ext cx="3975652" cy="37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510547-55D8-418F-AE97-FC4C5F227486}"/>
              </a:ext>
            </a:extLst>
          </p:cNvPr>
          <p:cNvSpPr txBox="1"/>
          <p:nvPr/>
        </p:nvSpPr>
        <p:spPr>
          <a:xfrm>
            <a:off x="4220818" y="921891"/>
            <a:ext cx="4048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1600" b="0" i="0" dirty="0">
                <a:effectLst/>
                <a:latin typeface="Montserrat"/>
              </a:rPr>
              <a:t>ORNL designs first 3D printed nuclear reactor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302D1-012D-4114-BC53-4BFF378F13C3}"/>
              </a:ext>
            </a:extLst>
          </p:cNvPr>
          <p:cNvSpPr txBox="1"/>
          <p:nvPr/>
        </p:nvSpPr>
        <p:spPr>
          <a:xfrm>
            <a:off x="4320207" y="5077097"/>
            <a:ext cx="40684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Credit link: https://www.3dnatives.com/reacteur-nucleaire-imprime-en-3d-25052020/</a:t>
            </a:r>
            <a:endParaRPr lang="en-US" sz="800" dirty="0"/>
          </a:p>
        </p:txBody>
      </p:sp>
      <p:pic>
        <p:nvPicPr>
          <p:cNvPr id="1030" name="Picture 6" descr="3D printed titanium implant">
            <a:extLst>
              <a:ext uri="{FF2B5EF4-FFF2-40B4-BE49-F238E27FC236}">
                <a16:creationId xmlns:a16="http://schemas.microsoft.com/office/drawing/2014/main" id="{90B1D97D-99D7-441C-A406-39A0B1904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2" t="9082" r="13478" b="9179"/>
          <a:stretch/>
        </p:blipFill>
        <p:spPr bwMode="auto">
          <a:xfrm>
            <a:off x="8282814" y="1325217"/>
            <a:ext cx="3829674" cy="37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E899F4-7FA2-48DE-85ED-9233F064AFD1}"/>
              </a:ext>
            </a:extLst>
          </p:cNvPr>
          <p:cNvSpPr txBox="1"/>
          <p:nvPr/>
        </p:nvSpPr>
        <p:spPr>
          <a:xfrm>
            <a:off x="8269356" y="743635"/>
            <a:ext cx="37636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1600" i="0" dirty="0">
                <a:solidFill>
                  <a:srgbClr val="111111"/>
                </a:solidFill>
                <a:effectLst/>
                <a:latin typeface="Mukta Vaani"/>
              </a:rPr>
              <a:t>3D Printed Titanium Implant to Bengaluru Hospital for operating on a Teenage Girl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9E08E-EE0C-40EB-B75F-FCB053F8B36A}"/>
              </a:ext>
            </a:extLst>
          </p:cNvPr>
          <p:cNvSpPr txBox="1"/>
          <p:nvPr/>
        </p:nvSpPr>
        <p:spPr>
          <a:xfrm>
            <a:off x="8236227" y="5137378"/>
            <a:ext cx="3889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hlinkClick r:id="rId7"/>
              </a:rPr>
              <a:t>Credit link: https://manufactur3dmag.com/supercraft3d-delivers-3d-printed-titanium-implant-to-bengaluru-hospital-for-operating-on-a-teenage-girl/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56005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b="1" dirty="0"/>
              <a:t>Advancing Applications of AM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A9F3A55-4C51-4549-A5B6-E46BFF6E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06" y="823891"/>
            <a:ext cx="5092122" cy="2282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692BF1-573F-49ED-BCBE-A8028FF34D0B}"/>
              </a:ext>
            </a:extLst>
          </p:cNvPr>
          <p:cNvSpPr/>
          <p:nvPr/>
        </p:nvSpPr>
        <p:spPr>
          <a:xfrm>
            <a:off x="5724129" y="1189392"/>
            <a:ext cx="367166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assembly can be personalised and printed in one process.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hlinkClick r:id="rId3"/>
            <a:extLst>
              <a:ext uri="{FF2B5EF4-FFF2-40B4-BE49-F238E27FC236}">
                <a16:creationId xmlns:a16="http://schemas.microsoft.com/office/drawing/2014/main" id="{1FDF2E62-8781-4436-BAD5-5C154CD10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019" y="3739119"/>
            <a:ext cx="1867138" cy="234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179F80-CB7A-406D-A0B0-6C4F937C3E73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" y="3829878"/>
            <a:ext cx="1847192" cy="2045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C4CBCB-82C0-4A2B-9253-93FB63E7C2E7}"/>
              </a:ext>
            </a:extLst>
          </p:cNvPr>
          <p:cNvSpPr txBox="1"/>
          <p:nvPr/>
        </p:nvSpPr>
        <p:spPr>
          <a:xfrm>
            <a:off x="1425016" y="6010901"/>
            <a:ext cx="178766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3D printer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3">
            <a:hlinkClick r:id="rId6"/>
            <a:extLst>
              <a:ext uri="{FF2B5EF4-FFF2-40B4-BE49-F238E27FC236}">
                <a16:creationId xmlns:a16="http://schemas.microsoft.com/office/drawing/2014/main" id="{7065B94D-A47C-4424-A6D7-7A5796572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71" y="3784951"/>
            <a:ext cx="3170860" cy="224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DEA88C-F7C2-4A88-A935-2A59C9C28354}"/>
              </a:ext>
            </a:extLst>
          </p:cNvPr>
          <p:cNvSpPr txBox="1"/>
          <p:nvPr/>
        </p:nvSpPr>
        <p:spPr>
          <a:xfrm>
            <a:off x="4751931" y="6026231"/>
            <a:ext cx="185403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Concrete Printer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2D67ACD2-DA40-4F59-BF7F-E0346CED23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C15C-7D4F-48BF-B7E9-5EEA46BD4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D468-BCE5-47FC-A197-653985DBCF03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328D2-9BB6-44B3-97F9-303E23CF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E082F3-9021-4602-916F-74653D930DCB}"/>
              </a:ext>
            </a:extLst>
          </p:cNvPr>
          <p:cNvSpPr txBox="1">
            <a:spLocks/>
          </p:cNvSpPr>
          <p:nvPr/>
        </p:nvSpPr>
        <p:spPr>
          <a:xfrm>
            <a:off x="0" y="2186626"/>
            <a:ext cx="9952383" cy="248474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1" u="sng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3584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3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How Do We Make Components Conventionally?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13">
            <a:extLst>
              <a:ext uri="{FF2B5EF4-FFF2-40B4-BE49-F238E27FC236}">
                <a16:creationId xmlns:a16="http://schemas.microsoft.com/office/drawing/2014/main" id="{157D6248-33E1-4F8F-9ABA-1DF9019B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91" y="927652"/>
            <a:ext cx="8693426" cy="5261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7C206-918C-44C9-8F1A-19A0A06B08C7}"/>
              </a:ext>
            </a:extLst>
          </p:cNvPr>
          <p:cNvSpPr txBox="1"/>
          <p:nvPr/>
        </p:nvSpPr>
        <p:spPr>
          <a:xfrm>
            <a:off x="5078436" y="6274190"/>
            <a:ext cx="1521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Courtesy: Think3D</a:t>
            </a:r>
          </a:p>
        </p:txBody>
      </p:sp>
    </p:spTree>
    <p:extLst>
      <p:ext uri="{BB962C8B-B14F-4D97-AF65-F5344CB8AC3E}">
        <p14:creationId xmlns:p14="http://schemas.microsoft.com/office/powerpoint/2010/main" val="67392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4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Paradigm Shift to the Technology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9CB476-5CF1-4F64-A7CB-3EA09DD40A5F}"/>
              </a:ext>
            </a:extLst>
          </p:cNvPr>
          <p:cNvSpPr txBox="1">
            <a:spLocks/>
          </p:cNvSpPr>
          <p:nvPr/>
        </p:nvSpPr>
        <p:spPr>
          <a:xfrm>
            <a:off x="412124" y="805026"/>
            <a:ext cx="11294772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/>
              <a:t>The subtractive dominated till the 1987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b="1"/>
              <a:t>Not only in the machining processes also forging, casting, joining processes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b="1"/>
          </a:p>
          <a:p>
            <a:pPr marL="0" indent="0" algn="just">
              <a:buFont typeface="Arial" panose="020B0604020202020204" pitchFamily="34" charset="0"/>
              <a:buNone/>
            </a:pPr>
            <a:endParaRPr lang="en-US" b="1"/>
          </a:p>
          <a:p>
            <a:pPr marL="0" indent="0" algn="just">
              <a:buFont typeface="Arial" panose="020B0604020202020204" pitchFamily="34" charset="0"/>
              <a:buNone/>
            </a:pPr>
            <a:endParaRPr lang="en-US" b="1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b="1"/>
              <a:t>						</a:t>
            </a:r>
            <a:endParaRPr lang="kn-IN" dirty="0"/>
          </a:p>
        </p:txBody>
      </p:sp>
      <p:pic>
        <p:nvPicPr>
          <p:cNvPr id="7" name="Picture 2" descr="Automatic CNC Milling Machine, 60-4200 Rpm, Rs 450000 /piece Kim ...">
            <a:extLst>
              <a:ext uri="{FF2B5EF4-FFF2-40B4-BE49-F238E27FC236}">
                <a16:creationId xmlns:a16="http://schemas.microsoft.com/office/drawing/2014/main" id="{76C85371-1F29-4561-8E2A-F54958F02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72" y="2152157"/>
            <a:ext cx="4191293" cy="378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istory-3DP-blog-min">
            <a:extLst>
              <a:ext uri="{FF2B5EF4-FFF2-40B4-BE49-F238E27FC236}">
                <a16:creationId xmlns:a16="http://schemas.microsoft.com/office/drawing/2014/main" id="{524DD85B-7E79-4609-86A4-79C85271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294" y="1884868"/>
            <a:ext cx="5656312" cy="417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7C8A9B-8C41-4EBA-8900-FCDDE58997AD}"/>
              </a:ext>
            </a:extLst>
          </p:cNvPr>
          <p:cNvSpPr txBox="1"/>
          <p:nvPr/>
        </p:nvSpPr>
        <p:spPr>
          <a:xfrm>
            <a:off x="1322363" y="5767553"/>
            <a:ext cx="159370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CNC machine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8A14C-C7FE-4AAA-926E-6E8FB9A5BEA8}"/>
              </a:ext>
            </a:extLst>
          </p:cNvPr>
          <p:cNvSpPr txBox="1"/>
          <p:nvPr/>
        </p:nvSpPr>
        <p:spPr>
          <a:xfrm>
            <a:off x="7903698" y="6059813"/>
            <a:ext cx="1539204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SLA 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456786-DC6C-482E-AA3A-BD65DEDC516A}"/>
              </a:ext>
            </a:extLst>
          </p:cNvPr>
          <p:cNvSpPr txBox="1"/>
          <p:nvPr/>
        </p:nvSpPr>
        <p:spPr>
          <a:xfrm>
            <a:off x="6355081" y="6482716"/>
            <a:ext cx="47443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Credit link: https://www.sculpteo.com/en/3d-learning-hub/basics-of-3d-printing/the-history-of-3d-printing/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6AB18-BE6F-47E0-AF19-BCF833F6F035}"/>
              </a:ext>
            </a:extLst>
          </p:cNvPr>
          <p:cNvSpPr txBox="1"/>
          <p:nvPr/>
        </p:nvSpPr>
        <p:spPr>
          <a:xfrm>
            <a:off x="404446" y="6267739"/>
            <a:ext cx="41816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Credit link: https://www.indiamart.com/proddetail/cnc-milling-machine-14874331991.html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13944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5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History of AM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A73D-496E-4426-A4ED-C3AF93C9ABAF}"/>
              </a:ext>
            </a:extLst>
          </p:cNvPr>
          <p:cNvSpPr txBox="1"/>
          <p:nvPr/>
        </p:nvSpPr>
        <p:spPr>
          <a:xfrm>
            <a:off x="424070" y="980951"/>
            <a:ext cx="11118573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In 60s Herbert </a:t>
            </a:r>
            <a:r>
              <a:rPr lang="en-IN" sz="2800" dirty="0" err="1"/>
              <a:t>Voelcker</a:t>
            </a:r>
            <a:r>
              <a:rPr lang="en-IN" sz="2800" dirty="0"/>
              <a:t> thoughts of the  possibilities of using computer aided machine control to run machines that build parts from CAD geometry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During 70s, he developed the mathematics to describe 3D aspects that resulted in the first algorithm for solid modeling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In 80s, Carl Deckard came up with the idea of layer based manufacturing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Charles Hull took the credit for development of a additive manufacturing system (Stereolithography) during 1986</a:t>
            </a:r>
          </a:p>
        </p:txBody>
      </p:sp>
    </p:spTree>
    <p:extLst>
      <p:ext uri="{BB962C8B-B14F-4D97-AF65-F5344CB8AC3E}">
        <p14:creationId xmlns:p14="http://schemas.microsoft.com/office/powerpoint/2010/main" val="343363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6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Evolution of Additive Manufacturing 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BE93437-B359-4FDE-BD98-F7826737D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4229" t="14824" r="4192" b="6373"/>
          <a:stretch/>
        </p:blipFill>
        <p:spPr bwMode="auto">
          <a:xfrm>
            <a:off x="543340" y="874643"/>
            <a:ext cx="10813774" cy="544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637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7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Introduction to Additive Manufacturing 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ACA04-7EE5-405E-BE04-312CD5F00B05}"/>
              </a:ext>
            </a:extLst>
          </p:cNvPr>
          <p:cNvSpPr txBox="1"/>
          <p:nvPr/>
        </p:nvSpPr>
        <p:spPr>
          <a:xfrm>
            <a:off x="331306" y="1096762"/>
            <a:ext cx="1143662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What is Additive Manufacturing?</a:t>
            </a:r>
          </a:p>
          <a:p>
            <a:pPr>
              <a:buNone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b="1" i="1" dirty="0">
                <a:solidFill>
                  <a:schemeClr val="accent1">
                    <a:lumMod val="50000"/>
                  </a:schemeClr>
                </a:solidFill>
              </a:rPr>
              <a:t>Additive Manufacturing (AM) refers to a process by which digital 3D design data is used to build up a component in layers by depositing material. </a:t>
            </a:r>
          </a:p>
          <a:p>
            <a:pPr marL="0" indent="0" algn="just">
              <a:buNone/>
            </a:pPr>
            <a:r>
              <a:rPr lang="en-IN" sz="1600" b="1" i="1" dirty="0">
                <a:solidFill>
                  <a:schemeClr val="accent1">
                    <a:lumMod val="50000"/>
                  </a:schemeClr>
                </a:solidFill>
              </a:rPr>
              <a:t>          (ASTM F42 Committee 2009) </a:t>
            </a:r>
            <a:r>
              <a:rPr lang="en-IN" sz="2800" b="1" i="1" dirty="0">
                <a:solidFill>
                  <a:schemeClr val="accent1">
                    <a:lumMod val="50000"/>
                  </a:schemeClr>
                </a:solidFill>
              </a:rPr>
              <a:t>			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b="1" i="1" dirty="0">
                <a:solidFill>
                  <a:schemeClr val="accent1">
                    <a:lumMod val="50000"/>
                  </a:schemeClr>
                </a:solidFill>
              </a:rPr>
              <a:t>Many names includes layer manufacturing, freeform fabrication, fused deposition modeling, laser beam melting, rapid prototyping, rapid manufacturing etc.</a:t>
            </a:r>
          </a:p>
          <a:p>
            <a:pPr marL="0" indent="0" algn="just">
              <a:buNone/>
            </a:pPr>
            <a:endParaRPr lang="en-IN" sz="28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</a:rPr>
              <a:t>Additive Manufacturing commonly referred as 3D Printing</a:t>
            </a:r>
          </a:p>
        </p:txBody>
      </p:sp>
    </p:spTree>
    <p:extLst>
      <p:ext uri="{BB962C8B-B14F-4D97-AF65-F5344CB8AC3E}">
        <p14:creationId xmlns:p14="http://schemas.microsoft.com/office/powerpoint/2010/main" val="390237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 is additive manufacturing">
            <a:hlinkClick r:id="" action="ppaction://media"/>
            <a:extLst>
              <a:ext uri="{FF2B5EF4-FFF2-40B4-BE49-F238E27FC236}">
                <a16:creationId xmlns:a16="http://schemas.microsoft.com/office/drawing/2014/main" id="{FC44110E-8AA8-4B8D-B4E6-08CDADCF79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81878"/>
            <a:ext cx="12192000" cy="607612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8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Additive Manufacturing Movie Clip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7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E7754-265C-4BA4-9927-76A7A1B1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04E-1279-4D83-8600-BEEC46ABFD32}" type="datetime8">
              <a:rPr lang="en-US" smtClean="0"/>
              <a:t>6/4/2020 1:16 PM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B64FD-8851-428B-A4DA-C913303A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A15D-7750-4002-B71D-D4F15E581D91}" type="slidenum">
              <a:rPr lang="en-US" smtClean="0"/>
              <a:t>9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4E2A7C-C0D0-404D-9C8A-2BC336554D4A}"/>
              </a:ext>
            </a:extLst>
          </p:cNvPr>
          <p:cNvSpPr txBox="1">
            <a:spLocks/>
          </p:cNvSpPr>
          <p:nvPr/>
        </p:nvSpPr>
        <p:spPr>
          <a:xfrm>
            <a:off x="0" y="43761"/>
            <a:ext cx="12192000" cy="73152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/>
              <a:t>Additive and Subtractive Manufacturing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Additive Manufacturing v/s Subtractive Manufacturing">
            <a:extLst>
              <a:ext uri="{FF2B5EF4-FFF2-40B4-BE49-F238E27FC236}">
                <a16:creationId xmlns:a16="http://schemas.microsoft.com/office/drawing/2014/main" id="{E2AE6FD7-7DBD-4845-BB4B-FDCCB8AC7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9420" t="6570" r="3913" b="7054"/>
          <a:stretch/>
        </p:blipFill>
        <p:spPr bwMode="auto">
          <a:xfrm>
            <a:off x="1258958" y="848139"/>
            <a:ext cx="9409042" cy="5539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3378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12963</TotalTime>
  <Words>892</Words>
  <Application>Microsoft Office PowerPoint</Application>
  <PresentationFormat>Widescreen</PresentationFormat>
  <Paragraphs>177</Paragraphs>
  <Slides>28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Garamond</vt:lpstr>
      <vt:lpstr>GE Inspira Sans</vt:lpstr>
      <vt:lpstr>Montserrat</vt:lpstr>
      <vt:lpstr>Mukta Vaani</vt:lpstr>
      <vt:lpstr>Times</vt:lpstr>
      <vt:lpstr>Times New Roman</vt:lpstr>
      <vt:lpstr>Wingdings</vt:lpstr>
      <vt:lpstr>Office Theme</vt:lpstr>
      <vt:lpstr>                            Manufacturing Practice Lab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mallikarjuna balichakra</dc:creator>
  <cp:lastModifiedBy>p_raghuram@cb.amrita.edu</cp:lastModifiedBy>
  <cp:revision>510</cp:revision>
  <dcterms:created xsi:type="dcterms:W3CDTF">2019-09-04T16:11:04Z</dcterms:created>
  <dcterms:modified xsi:type="dcterms:W3CDTF">2020-06-04T07:47:05Z</dcterms:modified>
</cp:coreProperties>
</file>